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61" r:id="rId4"/>
    <p:sldId id="257" r:id="rId5"/>
    <p:sldId id="264" r:id="rId6"/>
    <p:sldId id="258" r:id="rId7"/>
    <p:sldId id="263" r:id="rId8"/>
    <p:sldId id="265" r:id="rId9"/>
    <p:sldId id="270" r:id="rId10"/>
    <p:sldId id="262" r:id="rId11"/>
    <p:sldId id="260" r:id="rId12"/>
    <p:sldId id="269" r:id="rId13"/>
    <p:sldId id="268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0BD859-B765-4DD0-98E0-EEE16577D085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82B751-BBF5-4684-AEE8-43DC2DDCB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BD859-B765-4DD0-98E0-EEE16577D085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2B751-BBF5-4684-AEE8-43DC2DDCB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BD859-B765-4DD0-98E0-EEE16577D085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2B751-BBF5-4684-AEE8-43DC2DDCB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BD859-B765-4DD0-98E0-EEE16577D085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2B751-BBF5-4684-AEE8-43DC2DDCB8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BD859-B765-4DD0-98E0-EEE16577D085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2B751-BBF5-4684-AEE8-43DC2DDCB8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BD859-B765-4DD0-98E0-EEE16577D085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2B751-BBF5-4684-AEE8-43DC2DDCB8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BD859-B765-4DD0-98E0-EEE16577D085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2B751-BBF5-4684-AEE8-43DC2DDCB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BD859-B765-4DD0-98E0-EEE16577D085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2B751-BBF5-4684-AEE8-43DC2DDCB8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BD859-B765-4DD0-98E0-EEE16577D085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2B751-BBF5-4684-AEE8-43DC2DDCB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10BD859-B765-4DD0-98E0-EEE16577D085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2B751-BBF5-4684-AEE8-43DC2DDCB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0BD859-B765-4DD0-98E0-EEE16577D085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82B751-BBF5-4684-AEE8-43DC2DDCB8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10BD859-B765-4DD0-98E0-EEE16577D085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82B751-BBF5-4684-AEE8-43DC2DDCB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01000" cy="3352799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  <a:effectLst/>
              </a:rPr>
              <a:t/>
            </a:r>
            <a:br>
              <a:rPr lang="en-US" dirty="0" smtClean="0">
                <a:solidFill>
                  <a:schemeClr val="accent4"/>
                </a:solidFill>
                <a:effectLst/>
              </a:rPr>
            </a:br>
            <a:r>
              <a:rPr lang="en-US" dirty="0" smtClean="0">
                <a:solidFill>
                  <a:schemeClr val="accent4"/>
                </a:solidFill>
                <a:effectLst/>
              </a:rPr>
              <a:t/>
            </a:r>
            <a:br>
              <a:rPr lang="en-US" dirty="0" smtClean="0">
                <a:solidFill>
                  <a:schemeClr val="accent4"/>
                </a:solidFill>
                <a:effectLst/>
              </a:rPr>
            </a:br>
            <a:r>
              <a:rPr lang="en-US" dirty="0" smtClean="0">
                <a:solidFill>
                  <a:schemeClr val="accent4"/>
                </a:solidFill>
                <a:effectLst/>
              </a:rPr>
              <a:t>PRESENTATION</a:t>
            </a:r>
            <a:br>
              <a:rPr lang="en-US" dirty="0" smtClean="0">
                <a:solidFill>
                  <a:schemeClr val="accent4"/>
                </a:solidFill>
                <a:effectLst/>
              </a:rPr>
            </a:br>
            <a:r>
              <a:rPr lang="en-US" dirty="0" smtClean="0">
                <a:solidFill>
                  <a:schemeClr val="accent4"/>
                </a:solidFill>
                <a:effectLst/>
              </a:rPr>
              <a:t>ON </a:t>
            </a:r>
            <a:br>
              <a:rPr lang="en-US" dirty="0" smtClean="0">
                <a:solidFill>
                  <a:schemeClr val="accent4"/>
                </a:solidFill>
                <a:effectLst/>
              </a:rPr>
            </a:br>
            <a:r>
              <a:rPr lang="en-US" dirty="0" smtClean="0">
                <a:solidFill>
                  <a:schemeClr val="accent4"/>
                </a:solidFill>
                <a:effectLst/>
              </a:rPr>
              <a:t>CWC- BHUTAN</a:t>
            </a:r>
            <a:br>
              <a:rPr lang="en-US" dirty="0" smtClean="0">
                <a:solidFill>
                  <a:schemeClr val="accent4"/>
                </a:solidFill>
                <a:effectLst/>
              </a:rPr>
            </a:br>
            <a:endParaRPr lang="en-US" dirty="0">
              <a:solidFill>
                <a:schemeClr val="accent4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219200"/>
            <a:ext cx="914480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u="sng" dirty="0" smtClean="0">
              <a:solidFill>
                <a:schemeClr val="accent4"/>
              </a:solidFill>
            </a:endParaRPr>
          </a:p>
          <a:p>
            <a:r>
              <a:rPr lang="en-US" sz="2400" b="1" u="sng" dirty="0" smtClean="0">
                <a:solidFill>
                  <a:schemeClr val="accent4"/>
                </a:solidFill>
              </a:rPr>
              <a:t>CWC implementing legislation</a:t>
            </a:r>
          </a:p>
          <a:p>
            <a:endParaRPr lang="en-US" dirty="0" smtClean="0"/>
          </a:p>
          <a:p>
            <a:r>
              <a:rPr lang="en-US" dirty="0" smtClean="0"/>
              <a:t>In compliance to Article VII of the Convention, in 2013 the representatives </a:t>
            </a:r>
          </a:p>
          <a:p>
            <a:r>
              <a:rPr lang="en-US" dirty="0" smtClean="0"/>
              <a:t>of the National Authority  and the office of the  Attorney General completed</a:t>
            </a:r>
          </a:p>
          <a:p>
            <a:r>
              <a:rPr lang="en-US" dirty="0" smtClean="0"/>
              <a:t>the first draft of the National Implementing Legislation  with assistance from OPCW </a:t>
            </a:r>
          </a:p>
          <a:p>
            <a:endParaRPr lang="en-US" dirty="0" smtClean="0"/>
          </a:p>
          <a:p>
            <a:r>
              <a:rPr lang="en-US" dirty="0" smtClean="0"/>
              <a:t>The Draft Legislation has been copied to the stakeholders for consultation </a:t>
            </a:r>
          </a:p>
          <a:p>
            <a:r>
              <a:rPr lang="en-US" dirty="0" smtClean="0"/>
              <a:t>And will be submitted to the National Assembly 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7925412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accent4"/>
                </a:solidFill>
              </a:rPr>
              <a:t>Current Scenario 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Landlocked LDC with competing national priorities 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FontTx/>
              <a:buAutoNum type="arabicPeriod"/>
            </a:pPr>
            <a:r>
              <a:rPr lang="en-US" dirty="0" smtClean="0"/>
              <a:t>Lack of comprehensive implementing legislation</a:t>
            </a:r>
          </a:p>
          <a:p>
            <a:endParaRPr lang="en-US" dirty="0" smtClean="0"/>
          </a:p>
          <a:p>
            <a:r>
              <a:rPr lang="en-US" dirty="0" smtClean="0"/>
              <a:t>3. No disaster response team and Standard Operation </a:t>
            </a:r>
          </a:p>
          <a:p>
            <a:r>
              <a:rPr lang="en-US" dirty="0" smtClean="0"/>
              <a:t>    Procedures (SoP’s) even in clustered Industrial Estate </a:t>
            </a:r>
          </a:p>
          <a:p>
            <a:endParaRPr lang="en-US" dirty="0" smtClean="0"/>
          </a:p>
          <a:p>
            <a:r>
              <a:rPr lang="en-US" dirty="0" smtClean="0"/>
              <a:t>4. Lack of human resource capacity and infrastructure in the Border </a:t>
            </a:r>
          </a:p>
          <a:p>
            <a:r>
              <a:rPr lang="en-US" dirty="0" smtClean="0"/>
              <a:t>    Check Post or Air Ports </a:t>
            </a:r>
          </a:p>
          <a:p>
            <a:r>
              <a:rPr lang="en-US" dirty="0" smtClean="0"/>
              <a:t>    -There are no chemists</a:t>
            </a:r>
          </a:p>
          <a:p>
            <a:r>
              <a:rPr lang="en-US" dirty="0" smtClean="0"/>
              <a:t>    -There are no laboratories for testing the chemicals </a:t>
            </a:r>
          </a:p>
          <a:p>
            <a:r>
              <a:rPr lang="en-US" dirty="0" smtClean="0"/>
              <a:t>    -No separate entry point and parking for containers carrying  </a:t>
            </a:r>
          </a:p>
          <a:p>
            <a:r>
              <a:rPr lang="en-US" dirty="0" smtClean="0"/>
              <a:t>      hazardous chemicals </a:t>
            </a:r>
          </a:p>
          <a:p>
            <a:r>
              <a:rPr lang="en-US" dirty="0" smtClean="0"/>
              <a:t>    -No proper equipments/chemical testing kits  for the inspectors   </a:t>
            </a:r>
          </a:p>
          <a:p>
            <a:r>
              <a:rPr lang="en-US" dirty="0" smtClean="0"/>
              <a:t>      (Eg mask, gloves etc)</a:t>
            </a:r>
          </a:p>
          <a:p>
            <a:r>
              <a:rPr lang="en-US" dirty="0" smtClean="0"/>
              <a:t>    -No mandatory procedures for inspection of chemicals </a:t>
            </a:r>
          </a:p>
          <a:p>
            <a:endParaRPr lang="en-US" dirty="0" smtClean="0"/>
          </a:p>
          <a:p>
            <a:r>
              <a:rPr lang="en-US" dirty="0" smtClean="0"/>
              <a:t>5. Lack of sectoral coordination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1" name="Picture 3" descr="C:\Users\user\Desktop\current-scenario-250x2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228600"/>
            <a:ext cx="14859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295400"/>
            <a:ext cx="8534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The Industries are ISO compliant  </a:t>
            </a:r>
          </a:p>
          <a:p>
            <a:endParaRPr lang="en-US" dirty="0" smtClean="0"/>
          </a:p>
          <a:p>
            <a:r>
              <a:rPr lang="en-US" dirty="0" smtClean="0"/>
              <a:t>6. Bhutan Standards Bureau facilitates ISO Certification</a:t>
            </a:r>
          </a:p>
          <a:p>
            <a:endParaRPr lang="en-US" dirty="0" smtClean="0"/>
          </a:p>
          <a:p>
            <a:r>
              <a:rPr lang="en-US" dirty="0" smtClean="0"/>
              <a:t>7. Ministry of Labour and Human Resources monitors the Occupational </a:t>
            </a:r>
          </a:p>
          <a:p>
            <a:r>
              <a:rPr lang="en-US" dirty="0" smtClean="0"/>
              <a:t>    Health Safety management system</a:t>
            </a:r>
          </a:p>
          <a:p>
            <a:endParaRPr lang="en-US" dirty="0" smtClean="0"/>
          </a:p>
          <a:p>
            <a:r>
              <a:rPr lang="en-US" dirty="0" smtClean="0"/>
              <a:t>8. The National Chemical Profile is being updated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9. Waste Management Facility for Hazardous Industrial waste constructed </a:t>
            </a:r>
          </a:p>
          <a:p>
            <a:pPr marL="342900" indent="-342900"/>
            <a:r>
              <a:rPr lang="en-US" dirty="0" smtClean="0"/>
              <a:t>    in 2014 </a:t>
            </a:r>
          </a:p>
          <a:p>
            <a:pPr marL="342900" indent="-342900"/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6617517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accent4"/>
                </a:solidFill>
              </a:rPr>
              <a:t>Way forward</a:t>
            </a:r>
            <a:r>
              <a:rPr lang="en-US" sz="2400" b="1" dirty="0" smtClean="0">
                <a:solidFill>
                  <a:schemeClr val="accent4"/>
                </a:solidFill>
              </a:rPr>
              <a:t>-</a:t>
            </a:r>
            <a:r>
              <a:rPr lang="en-US" dirty="0" smtClean="0">
                <a:solidFill>
                  <a:schemeClr val="accent4"/>
                </a:solidFill>
              </a:rPr>
              <a:t>to implement CWC more effectively </a:t>
            </a:r>
          </a:p>
          <a:p>
            <a:endParaRPr lang="en-US" dirty="0" smtClean="0"/>
          </a:p>
          <a:p>
            <a:r>
              <a:rPr lang="en-US" dirty="0" smtClean="0"/>
              <a:t>Expedite the Chemical Weapons Convention bill</a:t>
            </a:r>
          </a:p>
          <a:p>
            <a:endParaRPr lang="en-US" dirty="0" smtClean="0"/>
          </a:p>
          <a:p>
            <a:r>
              <a:rPr lang="en-US" dirty="0" smtClean="0"/>
              <a:t>Establishment of a NA (Central Agency)</a:t>
            </a:r>
          </a:p>
          <a:p>
            <a:endParaRPr lang="en-US" dirty="0" smtClean="0"/>
          </a:p>
          <a:p>
            <a:r>
              <a:rPr lang="en-US" dirty="0" smtClean="0"/>
              <a:t>Sectoral coordination</a:t>
            </a:r>
          </a:p>
          <a:p>
            <a:r>
              <a:rPr lang="en-US" dirty="0" smtClean="0"/>
              <a:t>   -Identify ownership </a:t>
            </a:r>
          </a:p>
          <a:p>
            <a:r>
              <a:rPr lang="en-US" dirty="0" smtClean="0"/>
              <a:t>   -Streamlining the responsibility of concerned agencies </a:t>
            </a:r>
          </a:p>
          <a:p>
            <a:r>
              <a:rPr lang="en-US" dirty="0" smtClean="0"/>
              <a:t>   -Enhance coordination</a:t>
            </a:r>
          </a:p>
          <a:p>
            <a:r>
              <a:rPr lang="en-US" dirty="0" smtClean="0"/>
              <a:t>   </a:t>
            </a:r>
          </a:p>
          <a:p>
            <a:r>
              <a:rPr lang="en-US" dirty="0" smtClean="0"/>
              <a:t>Capacity building</a:t>
            </a:r>
          </a:p>
          <a:p>
            <a:endParaRPr lang="en-US" dirty="0" smtClean="0"/>
          </a:p>
          <a:p>
            <a:r>
              <a:rPr lang="en-US" dirty="0" smtClean="0"/>
              <a:t>Improvement of Infrastructure  </a:t>
            </a:r>
          </a:p>
          <a:p>
            <a:endParaRPr lang="en-US" dirty="0" smtClean="0"/>
          </a:p>
          <a:p>
            <a:r>
              <a:rPr lang="en-US" dirty="0" smtClean="0"/>
              <a:t>Awareness program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C:\Users\user\Desktop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3581400"/>
            <a:ext cx="32766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3200400"/>
            <a:ext cx="34932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4"/>
                </a:solidFill>
              </a:rPr>
              <a:t>    Thank You</a:t>
            </a:r>
            <a:endParaRPr lang="en-US" sz="40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09600"/>
            <a:ext cx="7467600" cy="5486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600" b="1" u="sng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en-US" sz="3600" b="1" u="sng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en-US" sz="3600" b="1" u="sng" dirty="0" smtClean="0">
                <a:solidFill>
                  <a:schemeClr val="accent4"/>
                </a:solidFill>
              </a:rPr>
              <a:t>Out line</a:t>
            </a:r>
            <a:r>
              <a:rPr lang="en-US" sz="2400" b="1" u="sng" dirty="0" smtClean="0">
                <a:solidFill>
                  <a:schemeClr val="tx2"/>
                </a:solidFill>
              </a:rPr>
              <a:t> </a:t>
            </a:r>
          </a:p>
          <a:p>
            <a:pPr>
              <a:buNone/>
            </a:pPr>
            <a:r>
              <a:rPr lang="en-US" sz="2000" dirty="0" smtClean="0"/>
              <a:t>Bhutan – A brief Introduction</a:t>
            </a:r>
          </a:p>
          <a:p>
            <a:pPr>
              <a:buNone/>
            </a:pPr>
            <a:r>
              <a:rPr lang="en-US" sz="2000" dirty="0" smtClean="0"/>
              <a:t>Chemical Weapons Convention </a:t>
            </a:r>
          </a:p>
          <a:p>
            <a:pPr>
              <a:buNone/>
            </a:pPr>
            <a:r>
              <a:rPr lang="en-US" sz="2000" dirty="0" smtClean="0"/>
              <a:t>National Authority </a:t>
            </a:r>
          </a:p>
          <a:p>
            <a:pPr>
              <a:buNone/>
            </a:pPr>
            <a:r>
              <a:rPr lang="en-US" sz="2000" dirty="0" smtClean="0"/>
              <a:t>Roles of the National Authority</a:t>
            </a:r>
          </a:p>
          <a:p>
            <a:pPr>
              <a:buNone/>
            </a:pPr>
            <a:r>
              <a:rPr lang="en-US" sz="2000" dirty="0" smtClean="0"/>
              <a:t>Plans in the pipe line </a:t>
            </a:r>
          </a:p>
          <a:p>
            <a:pPr>
              <a:buNone/>
            </a:pPr>
            <a:r>
              <a:rPr lang="en-US" sz="2000" dirty="0" smtClean="0"/>
              <a:t>CWC implementing legislation </a:t>
            </a:r>
          </a:p>
          <a:p>
            <a:pPr>
              <a:buNone/>
            </a:pPr>
            <a:r>
              <a:rPr lang="en-US" sz="2000" dirty="0" smtClean="0"/>
              <a:t>Current Scenario </a:t>
            </a:r>
          </a:p>
          <a:p>
            <a:pPr>
              <a:buNone/>
            </a:pPr>
            <a:r>
              <a:rPr lang="en-US" sz="2000" dirty="0" smtClean="0"/>
              <a:t>Way forward </a:t>
            </a:r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229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accent4"/>
                </a:solidFill>
              </a:rPr>
              <a:t>Bhutan</a:t>
            </a:r>
            <a:r>
              <a:rPr lang="en-US" dirty="0" smtClean="0">
                <a:solidFill>
                  <a:schemeClr val="accent4"/>
                </a:solidFill>
              </a:rPr>
              <a:t> -A brief Introduction</a:t>
            </a:r>
            <a:endParaRPr lang="en-US" u="sng" dirty="0" smtClean="0">
              <a:solidFill>
                <a:schemeClr val="accent4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Location: Landlocked country located in South </a:t>
            </a:r>
          </a:p>
          <a:p>
            <a:r>
              <a:rPr lang="en-US" dirty="0" smtClean="0"/>
              <a:t>Asia, north of India and south of China </a:t>
            </a:r>
          </a:p>
          <a:p>
            <a:r>
              <a:rPr lang="en-US" dirty="0" smtClean="0"/>
              <a:t>Area :47,000 square kilometers </a:t>
            </a:r>
          </a:p>
          <a:p>
            <a:r>
              <a:rPr lang="en-US" dirty="0" smtClean="0"/>
              <a:t>Population : 750,000 (Approx)</a:t>
            </a:r>
          </a:p>
          <a:p>
            <a:r>
              <a:rPr lang="en-US" dirty="0" smtClean="0"/>
              <a:t>Capital : Thimphu </a:t>
            </a:r>
          </a:p>
          <a:p>
            <a:r>
              <a:rPr lang="en-US" dirty="0" smtClean="0"/>
              <a:t>Language : Dzongkha</a:t>
            </a:r>
          </a:p>
          <a:p>
            <a:r>
              <a:rPr lang="en-US" dirty="0" smtClean="0"/>
              <a:t>Currency : Ngultrum ( 67 Nu = 1 USD)</a:t>
            </a:r>
          </a:p>
          <a:p>
            <a:r>
              <a:rPr lang="en-US" dirty="0" smtClean="0"/>
              <a:t>Economy: Hydropower and Agriculture </a:t>
            </a:r>
          </a:p>
          <a:p>
            <a:endParaRPr lang="en-US" dirty="0"/>
          </a:p>
        </p:txBody>
      </p:sp>
      <p:pic>
        <p:nvPicPr>
          <p:cNvPr id="1026" name="Picture 2" descr="C:\Users\user\Desktop\1acce9211ab8398309721f2a8f2e71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276600"/>
            <a:ext cx="38100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88918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u="sng" dirty="0" smtClean="0">
              <a:solidFill>
                <a:schemeClr val="accent4"/>
              </a:solidFill>
            </a:endParaRPr>
          </a:p>
          <a:p>
            <a:r>
              <a:rPr lang="en-US" sz="2400" b="1" u="sng" dirty="0" smtClean="0">
                <a:solidFill>
                  <a:schemeClr val="accent4"/>
                </a:solidFill>
              </a:rPr>
              <a:t>Chemical Weapons Convention </a:t>
            </a:r>
          </a:p>
          <a:p>
            <a:endParaRPr lang="en-US" sz="2400" b="1" dirty="0" smtClean="0"/>
          </a:p>
          <a:p>
            <a:r>
              <a:rPr lang="en-US" dirty="0" smtClean="0"/>
              <a:t>Bhutan signed the convention on 24</a:t>
            </a:r>
            <a:r>
              <a:rPr lang="en-US" baseline="30000" dirty="0" smtClean="0"/>
              <a:t>th</a:t>
            </a:r>
            <a:r>
              <a:rPr lang="en-US" dirty="0" smtClean="0"/>
              <a:t> April 1997 </a:t>
            </a:r>
          </a:p>
          <a:p>
            <a:endParaRPr lang="en-US" dirty="0" smtClean="0"/>
          </a:p>
          <a:p>
            <a:r>
              <a:rPr lang="en-US" dirty="0" smtClean="0"/>
              <a:t>Rectified it on 18</a:t>
            </a:r>
            <a:r>
              <a:rPr lang="en-US" baseline="30000" dirty="0" smtClean="0"/>
              <a:t>th</a:t>
            </a:r>
            <a:r>
              <a:rPr lang="en-US" dirty="0" smtClean="0"/>
              <a:t> August 2005</a:t>
            </a:r>
          </a:p>
          <a:p>
            <a:endParaRPr lang="en-US" dirty="0" smtClean="0"/>
          </a:p>
          <a:p>
            <a:r>
              <a:rPr lang="en-US" dirty="0" smtClean="0"/>
              <a:t>Bhutan shifted its point of accreditation from PMB Geneva to RBE Brussels </a:t>
            </a:r>
          </a:p>
          <a:p>
            <a:r>
              <a:rPr lang="en-US" dirty="0" smtClean="0"/>
              <a:t>On 18</a:t>
            </a:r>
            <a:r>
              <a:rPr lang="en-US" baseline="30000" dirty="0" smtClean="0"/>
              <a:t>th</a:t>
            </a:r>
            <a:r>
              <a:rPr lang="en-US" dirty="0" smtClean="0"/>
              <a:t> April 2013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050" name="Picture 2" descr="C:\Users\user\Desktop\istock_000014992378x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609600"/>
            <a:ext cx="283845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295400"/>
            <a:ext cx="834876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incidences of use of any kind of chemical as weapons</a:t>
            </a:r>
          </a:p>
          <a:p>
            <a:endParaRPr lang="en-US" dirty="0" smtClean="0"/>
          </a:p>
          <a:p>
            <a:r>
              <a:rPr lang="en-US" dirty="0" smtClean="0"/>
              <a:t>Does not possess chemical weapon, old chemical weapons, abandoned </a:t>
            </a:r>
          </a:p>
          <a:p>
            <a:r>
              <a:rPr lang="en-US" dirty="0" smtClean="0"/>
              <a:t>chemical weapons and chemical weapon facilities </a:t>
            </a:r>
          </a:p>
          <a:p>
            <a:endParaRPr lang="en-US" dirty="0" smtClean="0"/>
          </a:p>
          <a:p>
            <a:r>
              <a:rPr lang="en-US" dirty="0" smtClean="0"/>
              <a:t>No chemical manufacturing industries</a:t>
            </a:r>
          </a:p>
          <a:p>
            <a:endParaRPr lang="en-US" dirty="0" smtClean="0"/>
          </a:p>
          <a:p>
            <a:r>
              <a:rPr lang="en-US" dirty="0" smtClean="0"/>
              <a:t>Permissible chemicals are used in pharmaceutical, agricultural purposes </a:t>
            </a:r>
          </a:p>
          <a:p>
            <a:r>
              <a:rPr lang="en-US" dirty="0" smtClean="0"/>
              <a:t>and in manufacturing industries in small proportions.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04885"/>
            <a:ext cx="838280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400" b="1" u="sng" dirty="0" smtClean="0"/>
          </a:p>
          <a:p>
            <a:r>
              <a:rPr lang="en-US" sz="2400" b="1" u="sng" dirty="0" smtClean="0">
                <a:solidFill>
                  <a:schemeClr val="accent4"/>
                </a:solidFill>
              </a:rPr>
              <a:t>National Authority </a:t>
            </a:r>
          </a:p>
          <a:p>
            <a:endParaRPr lang="en-US" dirty="0" smtClean="0"/>
          </a:p>
          <a:p>
            <a:r>
              <a:rPr lang="en-US" dirty="0" smtClean="0"/>
              <a:t>Multilateral Department, Ministry of Foreign Affairs  is designated </a:t>
            </a:r>
          </a:p>
          <a:p>
            <a:r>
              <a:rPr lang="en-US" dirty="0" smtClean="0"/>
              <a:t>as the  interim National authority</a:t>
            </a:r>
          </a:p>
          <a:p>
            <a:endParaRPr lang="en-US" dirty="0" smtClean="0"/>
          </a:p>
          <a:p>
            <a:r>
              <a:rPr lang="en-US" dirty="0" smtClean="0"/>
              <a:t>A core working group comprising of members from various Agencies was </a:t>
            </a:r>
          </a:p>
          <a:p>
            <a:r>
              <a:rPr lang="en-US" dirty="0" smtClean="0"/>
              <a:t>Formed to enable the National Authority to carry out the roles and  responsibilities efficiently </a:t>
            </a:r>
          </a:p>
          <a:p>
            <a:endParaRPr lang="en-US" dirty="0" smtClean="0"/>
          </a:p>
          <a:p>
            <a:r>
              <a:rPr lang="en-US" dirty="0" smtClean="0"/>
              <a:t>After the adoption of the CWC implementing legislation, the cabinet </a:t>
            </a:r>
          </a:p>
          <a:p>
            <a:r>
              <a:rPr lang="en-US" dirty="0" smtClean="0"/>
              <a:t>will determine the National Authority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77724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accent4"/>
                </a:solidFill>
              </a:rPr>
              <a:t>Roles of the National Authority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Focal point for interaction and cooperation with OPCW and other </a:t>
            </a:r>
          </a:p>
          <a:p>
            <a:pPr marL="342900" indent="-342900"/>
            <a:r>
              <a:rPr lang="en-US" dirty="0" smtClean="0"/>
              <a:t>     state parties  </a:t>
            </a:r>
          </a:p>
          <a:p>
            <a:endParaRPr lang="en-US" dirty="0" smtClean="0"/>
          </a:p>
          <a:p>
            <a:r>
              <a:rPr lang="en-US" dirty="0" smtClean="0"/>
              <a:t>2. Ensure effective implementation of CWC</a:t>
            </a:r>
          </a:p>
          <a:p>
            <a:endParaRPr lang="en-US" dirty="0" smtClean="0"/>
          </a:p>
          <a:p>
            <a:r>
              <a:rPr lang="en-US" dirty="0" smtClean="0"/>
              <a:t>    Carry out monitoring of imports and exports of chemicals with     </a:t>
            </a:r>
          </a:p>
          <a:p>
            <a:r>
              <a:rPr lang="en-US" dirty="0" smtClean="0"/>
              <a:t>    the assistance of Department of Revenue and Customs and with </a:t>
            </a:r>
          </a:p>
          <a:p>
            <a:r>
              <a:rPr lang="en-US" dirty="0" smtClean="0"/>
              <a:t>    the agencies providing import permission;</a:t>
            </a:r>
          </a:p>
          <a:p>
            <a:endParaRPr lang="en-US" dirty="0" smtClean="0"/>
          </a:p>
          <a:p>
            <a:r>
              <a:rPr lang="en-US" dirty="0" smtClean="0"/>
              <a:t>    Chains of custody:</a:t>
            </a:r>
          </a:p>
          <a:p>
            <a:endParaRPr lang="en-US" dirty="0" smtClean="0"/>
          </a:p>
          <a:p>
            <a:r>
              <a:rPr lang="en-US" dirty="0" smtClean="0"/>
              <a:t>    Drug Regulatory Authority </a:t>
            </a:r>
          </a:p>
          <a:p>
            <a:r>
              <a:rPr lang="en-US" dirty="0" smtClean="0"/>
              <a:t>    Bhutan Narcotic Control Agency </a:t>
            </a:r>
          </a:p>
          <a:p>
            <a:r>
              <a:rPr lang="en-US" dirty="0" smtClean="0"/>
              <a:t>    Royal Bhutan Police, Ministry of Home and Cultural Affairs </a:t>
            </a:r>
          </a:p>
          <a:p>
            <a:r>
              <a:rPr lang="en-US" dirty="0" smtClean="0"/>
              <a:t>    National Environment Commission Secretariat</a:t>
            </a:r>
          </a:p>
          <a:p>
            <a:r>
              <a:rPr lang="en-US" dirty="0" smtClean="0"/>
              <a:t>    Department of Trade </a:t>
            </a:r>
          </a:p>
          <a:p>
            <a:r>
              <a:rPr lang="en-US" dirty="0" smtClean="0"/>
              <a:t>    Department of Industry  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066800"/>
            <a:ext cx="830387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Drug Regulatory Authority inspects the industries to which </a:t>
            </a:r>
          </a:p>
          <a:p>
            <a:r>
              <a:rPr lang="en-US" dirty="0" smtClean="0"/>
              <a:t>Its has provided permit to import, twice in a year to ensure that there is </a:t>
            </a:r>
          </a:p>
          <a:p>
            <a:r>
              <a:rPr lang="en-US" dirty="0" smtClean="0"/>
              <a:t>No stock piling of the chemicals </a:t>
            </a:r>
          </a:p>
          <a:p>
            <a:endParaRPr lang="en-US" dirty="0" smtClean="0"/>
          </a:p>
          <a:p>
            <a:r>
              <a:rPr lang="en-US" dirty="0" smtClean="0"/>
              <a:t>Convey meeting among the Core Working Group</a:t>
            </a:r>
          </a:p>
          <a:p>
            <a:r>
              <a:rPr lang="en-US" dirty="0" smtClean="0"/>
              <a:t>to discuss issues relating  to Chemical Weapons Convention</a:t>
            </a:r>
          </a:p>
          <a:p>
            <a:endParaRPr lang="en-US" dirty="0" smtClean="0"/>
          </a:p>
          <a:p>
            <a:r>
              <a:rPr lang="en-US" dirty="0" smtClean="0"/>
              <a:t>Institutional memory for storing knowledge gained from OPCW</a:t>
            </a:r>
          </a:p>
          <a:p>
            <a:r>
              <a:rPr lang="en-US" dirty="0" smtClean="0"/>
              <a:t>and other capacity building Programs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90600"/>
            <a:ext cx="918192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u="sng" dirty="0" smtClean="0">
              <a:solidFill>
                <a:schemeClr val="accent4"/>
              </a:solidFill>
            </a:endParaRPr>
          </a:p>
          <a:p>
            <a:r>
              <a:rPr lang="en-US" sz="2400" b="1" u="sng" dirty="0" smtClean="0">
                <a:solidFill>
                  <a:schemeClr val="accent4"/>
                </a:solidFill>
              </a:rPr>
              <a:t>Plans in the pipe line </a:t>
            </a:r>
          </a:p>
          <a:p>
            <a:endParaRPr lang="en-US" dirty="0" smtClean="0"/>
          </a:p>
          <a:p>
            <a:r>
              <a:rPr lang="en-US" dirty="0" smtClean="0"/>
              <a:t>Establish </a:t>
            </a:r>
          </a:p>
          <a:p>
            <a:r>
              <a:rPr lang="en-US" dirty="0" smtClean="0"/>
              <a:t>    -Institutionalized mechanism </a:t>
            </a:r>
          </a:p>
          <a:p>
            <a:r>
              <a:rPr lang="en-US" dirty="0" smtClean="0"/>
              <a:t>    -Administrative mechanism to strengthen coordination and communication</a:t>
            </a:r>
          </a:p>
          <a:p>
            <a:endParaRPr lang="en-US" dirty="0" smtClean="0"/>
          </a:p>
          <a:p>
            <a:r>
              <a:rPr lang="en-US" dirty="0" smtClean="0"/>
              <a:t>Design chemical data base / Develop chemical inventories </a:t>
            </a:r>
          </a:p>
          <a:p>
            <a:endParaRPr lang="en-US" dirty="0" smtClean="0"/>
          </a:p>
          <a:p>
            <a:r>
              <a:rPr lang="en-US" dirty="0" smtClean="0"/>
              <a:t>Draft Standard Operation Procedures </a:t>
            </a:r>
          </a:p>
          <a:p>
            <a:endParaRPr lang="en-US" dirty="0" smtClean="0"/>
          </a:p>
          <a:p>
            <a:r>
              <a:rPr lang="en-US" dirty="0" smtClean="0"/>
              <a:t>Create closed group on social media to facilitate better engagement and communication amongst the core group members</a:t>
            </a:r>
          </a:p>
          <a:p>
            <a:endParaRPr lang="en-US" dirty="0" smtClean="0"/>
          </a:p>
          <a:p>
            <a:r>
              <a:rPr lang="en-US" dirty="0" smtClean="0"/>
              <a:t>Explore possibility of including chemical safety and security in high school curriculum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1405</TotalTime>
  <Words>712</Words>
  <Application>Microsoft Office PowerPoint</Application>
  <PresentationFormat>On-screen Show (4:3)</PresentationFormat>
  <Paragraphs>179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  PRESENTATION ON  CWC- BHUTAN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 Chemical Security and Safety  </dc:title>
  <dc:creator>ABI</dc:creator>
  <cp:lastModifiedBy>user</cp:lastModifiedBy>
  <cp:revision>97</cp:revision>
  <dcterms:created xsi:type="dcterms:W3CDTF">2016-02-15T06:13:35Z</dcterms:created>
  <dcterms:modified xsi:type="dcterms:W3CDTF">2016-02-24T04:03:12Z</dcterms:modified>
</cp:coreProperties>
</file>